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6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cdn7/17-IBM-Test-Repo/blob/main/5-edadataviz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tcdn7/17-IBM-Test-Repo/blob/main/4-jupyter-labs-eda-sql-coursera_sqllite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cdn7/17-IBM-Test-Repo/blob/main/3-labs-jupyter-spacex-Data%20wrangling.ipynb" TargetMode="External"/><Relationship Id="rId11" Type="http://schemas.openxmlformats.org/officeDocument/2006/relationships/hyperlink" Target="https://github.com/tcdn7/17-IBM-Test-Repo/blob/main/spacex-dash-app.py" TargetMode="External"/><Relationship Id="rId5" Type="http://schemas.openxmlformats.org/officeDocument/2006/relationships/hyperlink" Target="https://github.com/tcdn7/17-IBM-Test-Repo/blob/main/2-jupyter-labs-webscraping.ipynb" TargetMode="External"/><Relationship Id="rId10" Type="http://schemas.openxmlformats.org/officeDocument/2006/relationships/hyperlink" Target="https://github.com/tcdn7/17-IBM-Test-Repo/blob/main/7-SpaceX_Machine%20Learning%20Prediction_Part_5.ipynb?utm_source=chatgpt.com" TargetMode="External"/><Relationship Id="rId4" Type="http://schemas.openxmlformats.org/officeDocument/2006/relationships/hyperlink" Target="https://github.com/tcdn7/17-IBM-Test-Repo/blob/main/1-jupyter-labs-spacex-data-collection-api.ipynb" TargetMode="External"/><Relationship Id="rId9" Type="http://schemas.openxmlformats.org/officeDocument/2006/relationships/hyperlink" Target="https://github.com/tcdn7/17-IBM-Test-Repo/blob/main/6-lab_jupyter_launch_site_location.ipynb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Tacdin OZMEN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Start →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Load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API +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Scraped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datasets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Merge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/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Join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tables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</a:t>
            </a:r>
            <a:b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</a:b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Select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relevant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features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Handle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missing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values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</a:t>
            </a:r>
            <a:b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</a:b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Convert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data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types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Create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Class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label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 Final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cleaned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dataset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(90×17)</a:t>
            </a: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Merged API and scraped datasets and selected the required features for analysis.</a:t>
            </a: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Cleaned the data (handled missing values, fixed data types, removed inconsistencies).</a:t>
            </a: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Created the target label Class (landing success/failure) for classification.</a:t>
            </a: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Output: final cleaned dataset (90 × 17) used for EDA and modeling.</a:t>
            </a: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https://github.com/tcdn7/17-IBM-Test-Repo/blob/main/3-labs-jupyter-spacex-Data%20wrangling.ipynb</a:t>
            </a:r>
          </a:p>
          <a:p>
            <a:endParaRPr lang="en-US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endParaRPr lang="en-US" sz="2200" dirty="0">
              <a:solidFill>
                <a:srgbClr val="292929"/>
              </a:solidFill>
              <a:latin typeface="Abadi" panose="020B0604020104020204" pitchFamily="34" charset="-9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Performed exploratory analysis using scatter plots, bar charts, and line charts.</a:t>
            </a:r>
            <a:endParaRPr lang="tr-TR" sz="22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Visualized relationships between Flight Number, Payload Mass, Launch Site, and Orbit versus the landing outcome (Class).</a:t>
            </a:r>
            <a:endParaRPr lang="tr-TR" sz="22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Identified trends over time and differences in success rates across categories.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-94"/>
              </a:rPr>
              <a:t>https://github.com/tcdn7/17-IBM-Test-Repo/blob/main/5-edadataviz.ipynb</a:t>
            </a:r>
            <a:endParaRPr lang="en-US" sz="2200" dirty="0">
              <a:latin typeface="Abadi" panose="020B0604020104020204" pitchFamily="34" charset="-9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Used SQL queries to validate EDA findings and summarize launch performance.</a:t>
            </a:r>
            <a:endParaRPr lang="tr-TR" sz="22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Queried launch sites, payload statistics, and landing outcomes (success vs failure).</a:t>
            </a:r>
            <a:endParaRPr lang="tr-TR" sz="22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Identified patterns such as highest payload missions, outcome counts, and time-based rankings.</a:t>
            </a:r>
            <a:endParaRPr lang="tr-TR" sz="22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SQL results were used to support visual insights and feature selection.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-94"/>
              </a:rPr>
              <a:t>https://github.com/tcdn7/17-IBM-Test-Repo/blob/main/4-jupyter-labs-eda-sql-coursera_sqllite.ipynb</a:t>
            </a:r>
            <a:endParaRPr lang="en-US" sz="2200" dirty="0">
              <a:latin typeface="Abadi" panose="020B0604020104020204" pitchFamily="34" charset="-94"/>
            </a:endParaRPr>
          </a:p>
          <a:p>
            <a:endParaRPr lang="en-US" sz="2200" dirty="0">
              <a:latin typeface="Abadi" panose="020B0604020104020204" pitchFamily="34" charset="-94"/>
            </a:endParaRPr>
          </a:p>
          <a:p>
            <a:endParaRPr lang="en-US" sz="2200" dirty="0">
              <a:latin typeface="Abadi" panose="020B0604020104020204" pitchFamily="34" charset="-9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Built an interactive map using Folium to visualize launch site locations.</a:t>
            </a:r>
            <a:endParaRPr lang="tr-TR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Added markers and popups for each launch site and mapped landing outcomes (success/failure).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Used distance/proximity visualization to analyze nearby infrastructure around selected sites.</a:t>
            </a:r>
            <a:endParaRPr lang="tr-TR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map provides geographic context to support EDA findings.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https://github.com/tcdn7/17-IBM-Test-Repo/blob/main/6-lab_jupyter_launch_site_location.ipynb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Developed an interactive </a:t>
            </a:r>
            <a:r>
              <a:rPr lang="en-US" sz="2200" dirty="0" err="1">
                <a:solidFill>
                  <a:srgbClr val="292929"/>
                </a:solidFill>
                <a:latin typeface="Abadi" panose="020B0604020104020204" pitchFamily="34" charset="-94"/>
              </a:rPr>
              <a:t>Plotly</a:t>
            </a: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 Dash dashboard for exploratory analysis.</a:t>
            </a: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Included a launch site dropdown filter and a payload range slider for dynamic exploration.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Visualized success metrics using pie charts (success count by site) and a scatter plot (payload vs outcome).</a:t>
            </a: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The dashboard allows quick comparison of performance across sites and payload ranges.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https://github.com/tcdn7/17-IBM-Test-Repo/blob/main/spacex-dash-app.py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-94"/>
              </a:rPr>
              <a:t>Built a classification pipeline to predict landing success (Class).</a:t>
            </a:r>
            <a:endParaRPr lang="tr-TR" sz="20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-94"/>
              </a:rPr>
              <a:t>Split the dataset into train/test sets and prepared features using encoding (and scaling if required).</a:t>
            </a:r>
            <a:endParaRPr lang="tr-TR" sz="20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-94"/>
              </a:rPr>
              <a:t>Trained multiple classifiers (e.g., Logistic Regression, SVM, KNN, Decision Tree) and used </a:t>
            </a:r>
            <a:r>
              <a:rPr lang="en-US" sz="2000" dirty="0" err="1">
                <a:latin typeface="Abadi" panose="020B0604020104020204" pitchFamily="34" charset="-94"/>
              </a:rPr>
              <a:t>GridSearchCV</a:t>
            </a:r>
            <a:r>
              <a:rPr lang="en-US" sz="2000" dirty="0">
                <a:latin typeface="Abadi" panose="020B0604020104020204" pitchFamily="34" charset="-94"/>
              </a:rPr>
              <a:t> for tuning.</a:t>
            </a:r>
            <a:endParaRPr lang="tr-TR" sz="20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-94"/>
              </a:rPr>
              <a:t>Evaluated models using accuracy and selected the best-performing model for final results.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000" dirty="0">
                <a:latin typeface="Abadi" panose="020B0604020104020204" pitchFamily="34" charset="-94"/>
              </a:rPr>
              <a:t>Start → Select </a:t>
            </a:r>
            <a:r>
              <a:rPr lang="tr-TR" sz="2000" dirty="0" err="1">
                <a:latin typeface="Abadi" panose="020B0604020104020204" pitchFamily="34" charset="-94"/>
              </a:rPr>
              <a:t>features</a:t>
            </a:r>
            <a:r>
              <a:rPr lang="tr-TR" sz="2000" dirty="0">
                <a:latin typeface="Abadi" panose="020B0604020104020204" pitchFamily="34" charset="-94"/>
              </a:rPr>
              <a:t> + </a:t>
            </a:r>
            <a:r>
              <a:rPr lang="tr-TR" sz="2000" dirty="0" err="1">
                <a:latin typeface="Abadi" panose="020B0604020104020204" pitchFamily="34" charset="-94"/>
              </a:rPr>
              <a:t>target</a:t>
            </a:r>
            <a:r>
              <a:rPr lang="tr-TR" sz="2000" dirty="0">
                <a:latin typeface="Abadi" panose="020B0604020104020204" pitchFamily="34" charset="-94"/>
              </a:rPr>
              <a:t> (Class) → Train/Test </a:t>
            </a:r>
            <a:r>
              <a:rPr lang="tr-TR" sz="2000" dirty="0" err="1">
                <a:latin typeface="Abadi" panose="020B0604020104020204" pitchFamily="34" charset="-94"/>
              </a:rPr>
              <a:t>Split</a:t>
            </a:r>
            <a:r>
              <a:rPr lang="tr-TR" sz="2000" dirty="0">
                <a:latin typeface="Abadi" panose="020B0604020104020204" pitchFamily="34" charset="-94"/>
              </a:rPr>
              <a:t> → </a:t>
            </a:r>
            <a:r>
              <a:rPr lang="tr-TR" sz="2000" dirty="0" err="1">
                <a:latin typeface="Abadi" panose="020B0604020104020204" pitchFamily="34" charset="-94"/>
              </a:rPr>
              <a:t>Preprocess</a:t>
            </a:r>
            <a:r>
              <a:rPr lang="tr-TR" sz="2000" dirty="0">
                <a:latin typeface="Abadi" panose="020B0604020104020204" pitchFamily="34" charset="-94"/>
              </a:rPr>
              <a:t> (</a:t>
            </a:r>
            <a:r>
              <a:rPr lang="tr-TR" sz="2000" dirty="0" err="1">
                <a:latin typeface="Abadi" panose="020B0604020104020204" pitchFamily="34" charset="-94"/>
              </a:rPr>
              <a:t>One</a:t>
            </a:r>
            <a:r>
              <a:rPr lang="tr-TR" sz="2000" dirty="0">
                <a:latin typeface="Abadi" panose="020B0604020104020204" pitchFamily="34" charset="-94"/>
              </a:rPr>
              <a:t>-Hot </a:t>
            </a:r>
            <a:r>
              <a:rPr lang="tr-TR" sz="2000" dirty="0" err="1">
                <a:latin typeface="Abadi" panose="020B0604020104020204" pitchFamily="34" charset="-94"/>
              </a:rPr>
              <a:t>Encoding</a:t>
            </a:r>
            <a:r>
              <a:rPr lang="tr-TR" sz="2000" dirty="0">
                <a:latin typeface="Abadi" panose="020B0604020104020204" pitchFamily="34" charset="-94"/>
              </a:rPr>
              <a:t> / </a:t>
            </a:r>
            <a:r>
              <a:rPr lang="tr-TR" sz="2000" dirty="0" err="1">
                <a:latin typeface="Abadi" panose="020B0604020104020204" pitchFamily="34" charset="-94"/>
              </a:rPr>
              <a:t>Scaling</a:t>
            </a:r>
            <a:r>
              <a:rPr lang="tr-TR" sz="2000" dirty="0">
                <a:latin typeface="Abadi" panose="020B0604020104020204" pitchFamily="34" charset="-94"/>
              </a:rPr>
              <a:t> </a:t>
            </a:r>
            <a:r>
              <a:rPr lang="tr-TR" sz="2000" dirty="0" err="1">
                <a:latin typeface="Abadi" panose="020B0604020104020204" pitchFamily="34" charset="-94"/>
              </a:rPr>
              <a:t>if</a:t>
            </a:r>
            <a:r>
              <a:rPr lang="tr-TR" sz="2000" dirty="0">
                <a:latin typeface="Abadi" panose="020B0604020104020204" pitchFamily="34" charset="-94"/>
              </a:rPr>
              <a:t> </a:t>
            </a:r>
            <a:r>
              <a:rPr lang="tr-TR" sz="2000" dirty="0" err="1">
                <a:latin typeface="Abadi" panose="020B0604020104020204" pitchFamily="34" charset="-94"/>
              </a:rPr>
              <a:t>used</a:t>
            </a:r>
            <a:r>
              <a:rPr lang="tr-TR" sz="2000" dirty="0">
                <a:latin typeface="Abadi" panose="020B0604020104020204" pitchFamily="34" charset="-94"/>
              </a:rPr>
              <a:t>) → Train </a:t>
            </a:r>
            <a:r>
              <a:rPr lang="tr-TR" sz="2000" dirty="0" err="1">
                <a:latin typeface="Abadi" panose="020B0604020104020204" pitchFamily="34" charset="-94"/>
              </a:rPr>
              <a:t>models</a:t>
            </a:r>
            <a:r>
              <a:rPr lang="tr-TR" sz="2000" dirty="0">
                <a:latin typeface="Abadi" panose="020B0604020104020204" pitchFamily="34" charset="-94"/>
              </a:rPr>
              <a:t> → </a:t>
            </a:r>
            <a:r>
              <a:rPr lang="tr-TR" sz="2000" dirty="0" err="1">
                <a:latin typeface="Abadi" panose="020B0604020104020204" pitchFamily="34" charset="-94"/>
              </a:rPr>
              <a:t>Hyperparameter</a:t>
            </a:r>
            <a:r>
              <a:rPr lang="tr-TR" sz="2000" dirty="0">
                <a:latin typeface="Abadi" panose="020B0604020104020204" pitchFamily="34" charset="-94"/>
              </a:rPr>
              <a:t> </a:t>
            </a:r>
            <a:r>
              <a:rPr lang="tr-TR" sz="2000" dirty="0" err="1">
                <a:latin typeface="Abadi" panose="020B0604020104020204" pitchFamily="34" charset="-94"/>
              </a:rPr>
              <a:t>tuning</a:t>
            </a:r>
            <a:r>
              <a:rPr lang="tr-TR" sz="2000" dirty="0">
                <a:latin typeface="Abadi" panose="020B0604020104020204" pitchFamily="34" charset="-94"/>
              </a:rPr>
              <a:t> (</a:t>
            </a:r>
            <a:r>
              <a:rPr lang="tr-TR" sz="2000" dirty="0" err="1">
                <a:latin typeface="Abadi" panose="020B0604020104020204" pitchFamily="34" charset="-94"/>
              </a:rPr>
              <a:t>GridSearchCV</a:t>
            </a:r>
            <a:r>
              <a:rPr lang="tr-TR" sz="2000" dirty="0">
                <a:latin typeface="Abadi" panose="020B0604020104020204" pitchFamily="34" charset="-94"/>
              </a:rPr>
              <a:t>) → </a:t>
            </a:r>
            <a:r>
              <a:rPr lang="tr-TR" sz="2000" dirty="0" err="1">
                <a:latin typeface="Abadi" panose="020B0604020104020204" pitchFamily="34" charset="-94"/>
              </a:rPr>
              <a:t>Evaluate</a:t>
            </a:r>
            <a:r>
              <a:rPr lang="tr-TR" sz="2000" dirty="0">
                <a:latin typeface="Abadi" panose="020B0604020104020204" pitchFamily="34" charset="-94"/>
              </a:rPr>
              <a:t> (</a:t>
            </a:r>
            <a:r>
              <a:rPr lang="tr-TR" sz="2000" dirty="0" err="1">
                <a:latin typeface="Abadi" panose="020B0604020104020204" pitchFamily="34" charset="-94"/>
              </a:rPr>
              <a:t>Accuracy</a:t>
            </a:r>
            <a:r>
              <a:rPr lang="tr-TR" sz="2000" dirty="0">
                <a:latin typeface="Abadi" panose="020B0604020104020204" pitchFamily="34" charset="-94"/>
              </a:rPr>
              <a:t> + </a:t>
            </a:r>
            <a:r>
              <a:rPr lang="tr-TR" sz="2000" dirty="0" err="1">
                <a:latin typeface="Abadi" panose="020B0604020104020204" pitchFamily="34" charset="-94"/>
              </a:rPr>
              <a:t>Confusion</a:t>
            </a:r>
            <a:r>
              <a:rPr lang="tr-TR" sz="2000" dirty="0">
                <a:latin typeface="Abadi" panose="020B0604020104020204" pitchFamily="34" charset="-94"/>
              </a:rPr>
              <a:t> </a:t>
            </a:r>
            <a:r>
              <a:rPr lang="tr-TR" sz="2000" dirty="0" err="1">
                <a:latin typeface="Abadi" panose="020B0604020104020204" pitchFamily="34" charset="-94"/>
              </a:rPr>
              <a:t>Matrix</a:t>
            </a:r>
            <a:r>
              <a:rPr lang="tr-TR" sz="2000" dirty="0">
                <a:latin typeface="Abadi" panose="020B0604020104020204" pitchFamily="34" charset="-94"/>
              </a:rPr>
              <a:t>) → Select </a:t>
            </a:r>
            <a:r>
              <a:rPr lang="tr-TR" sz="2000" dirty="0" err="1">
                <a:latin typeface="Abadi" panose="020B0604020104020204" pitchFamily="34" charset="-94"/>
              </a:rPr>
              <a:t>best</a:t>
            </a:r>
            <a:r>
              <a:rPr lang="tr-TR" sz="2000" dirty="0">
                <a:latin typeface="Abadi" panose="020B0604020104020204" pitchFamily="34" charset="-94"/>
              </a:rPr>
              <a:t> model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-94"/>
              </a:rPr>
              <a:t>https://github.com/tcdn7/17-IBM-Test-Repo/blob/main/7-SpaceX_Machine%20Learning%20Prediction_Part_5.ipynb</a:t>
            </a:r>
            <a:endParaRPr lang="en-US" sz="2000" dirty="0">
              <a:latin typeface="Abadi" panose="020B0604020104020204" pitchFamily="34" charset="-9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Landing success (Class=1) becomes more frequent in later flights across all sites.</a:t>
            </a:r>
            <a:endParaRPr lang="tr-TR" sz="18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CCAFS SLC 40 has the highest number of launches, so most successes are observed there.</a:t>
            </a:r>
            <a:endParaRPr lang="tr-TR" sz="18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KSC LC 39A shows mostly successful outcomes after it starts appearing in the dataset.</a:t>
            </a:r>
          </a:p>
        </p:txBody>
      </p:sp>
      <p:pic>
        <p:nvPicPr>
          <p:cNvPr id="6" name="Resim 5" descr="ekran görüntüsü, metin, diyagram, çizgi içeren bir resim">
            <a:extLst>
              <a:ext uri="{FF2B5EF4-FFF2-40B4-BE49-F238E27FC236}">
                <a16:creationId xmlns:a16="http://schemas.microsoft.com/office/drawing/2014/main" id="{88311C00-CA8D-81B9-0B24-CF42ED6C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07" y="1426546"/>
            <a:ext cx="7133585" cy="42032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-94"/>
              </a:rPr>
              <a:t>Successful landings occur across a wide payload range at CCAFS and KSC.</a:t>
            </a:r>
            <a:endParaRPr lang="tr-TR" sz="1700" dirty="0"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-94"/>
              </a:rPr>
              <a:t>VAFB has fewer launches,</a:t>
            </a:r>
            <a:r>
              <a:rPr lang="tr-TR" sz="1800" dirty="0">
                <a:latin typeface="Abadi" panose="020B0604020104020204" pitchFamily="34" charset="-94"/>
              </a:rPr>
              <a:t> </a:t>
            </a:r>
            <a:r>
              <a:rPr lang="en-US" sz="1800" dirty="0">
                <a:latin typeface="Abadi" panose="020B0604020104020204" pitchFamily="34" charset="-94"/>
              </a:rPr>
              <a:t>but includes successful outcomes at mid payload masses.</a:t>
            </a:r>
            <a:endParaRPr lang="tr-TR" sz="1800" dirty="0"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-94"/>
              </a:rPr>
              <a:t>Payload mass alone does not fully separate success/failure; launch site context matters.</a:t>
            </a:r>
            <a:endParaRPr lang="en-US" sz="1700" dirty="0">
              <a:latin typeface="Abadi" panose="020B0604020104020204" pitchFamily="34" charset="-94"/>
            </a:endParaRPr>
          </a:p>
        </p:txBody>
      </p:sp>
      <p:pic>
        <p:nvPicPr>
          <p:cNvPr id="6" name="Resim 5" descr="metin, ekran görüntüsü, diyagram, yazı tipi içeren bir resim">
            <a:extLst>
              <a:ext uri="{FF2B5EF4-FFF2-40B4-BE49-F238E27FC236}">
                <a16:creationId xmlns:a16="http://schemas.microsoft.com/office/drawing/2014/main" id="{0E1F562A-387C-B05E-4992-BB9E016C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23" y="1426546"/>
            <a:ext cx="7005569" cy="42453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Landing success rate varies by orbit type, indicating orbit is an important predictor.</a:t>
            </a:r>
            <a:endParaRPr lang="tr-TR" sz="18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Some orbits show consistently higher success rates than others.</a:t>
            </a:r>
            <a:endParaRPr lang="tr-TR" sz="18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This supports using Orbit as a key feature in the classification model.</a:t>
            </a:r>
            <a:endParaRPr lang="en-US" sz="1700" dirty="0">
              <a:solidFill>
                <a:srgbClr val="292929"/>
              </a:solidFill>
              <a:latin typeface="Abadi" panose="020B0604020104020204" pitchFamily="34" charset="-94"/>
            </a:endParaRPr>
          </a:p>
        </p:txBody>
      </p:sp>
      <p:pic>
        <p:nvPicPr>
          <p:cNvPr id="6" name="Resim 5" descr="metin, ekran görüntüsü, yazı tipi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28E1FC8-C813-5717-E59A-3E37C055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061" y="841248"/>
            <a:ext cx="6434254" cy="52760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Successful outcomes (Class=1) appear more frequently at higher flight numbers across multiple orbit types.</a:t>
            </a:r>
            <a:endParaRPr lang="tr-TR" sz="18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Certain orbits show a higher concentration of successes compared to others.</a:t>
            </a:r>
            <a:endParaRPr lang="tr-TR" sz="18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This suggests both mission experience (time) and orbit type influence landing success.</a:t>
            </a:r>
            <a:endParaRPr lang="en-US" sz="1700" dirty="0">
              <a:solidFill>
                <a:srgbClr val="292929"/>
              </a:solidFill>
              <a:latin typeface="Abadi" panose="020B0604020104020204" pitchFamily="34" charset="-94"/>
            </a:endParaRPr>
          </a:p>
        </p:txBody>
      </p:sp>
      <p:pic>
        <p:nvPicPr>
          <p:cNvPr id="6" name="Resim 5" descr="metin, ekran görüntüsü, sayı, numara, öykü gelişim çizgisi; kumpas; grafiğini çıkarm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7458692-AD5D-5B7B-BEAC-02D85A71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750" y="1616765"/>
            <a:ext cx="7124442" cy="43085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-94"/>
              </a:rPr>
              <a:t>Success patterns differ by orbit across payload ranges, showing an interaction between orbit and payload.</a:t>
            </a:r>
            <a:endParaRPr lang="tr-TR" sz="1800" dirty="0"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-94"/>
              </a:rPr>
              <a:t>Some orbits achieve high success even at higher payload masses.</a:t>
            </a:r>
            <a:endParaRPr lang="tr-TR" sz="1800" dirty="0"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-94"/>
              </a:rPr>
              <a:t>Payload mass alone is not sufficient; orbit type provides key separation for outcomes.</a:t>
            </a:r>
            <a:endParaRPr lang="en-US" sz="1700" dirty="0">
              <a:latin typeface="Abadi" panose="020B0604020104020204" pitchFamily="34" charset="-94"/>
            </a:endParaRPr>
          </a:p>
        </p:txBody>
      </p:sp>
      <p:pic>
        <p:nvPicPr>
          <p:cNvPr id="6" name="Resim 5" descr="metin, ekran görüntüsü, diyagram, öykü gelişim çizgisi; kumpas; grafiğini çıkarma içeren bir resim">
            <a:extLst>
              <a:ext uri="{FF2B5EF4-FFF2-40B4-BE49-F238E27FC236}">
                <a16:creationId xmlns:a16="http://schemas.microsoft.com/office/drawing/2014/main" id="{C593EECE-84A0-3B0A-B1A2-94C1FD69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7252"/>
            <a:ext cx="7251192" cy="4267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Overall landing success improves over time, with a higher frequency of successes in later years.</a:t>
            </a:r>
            <a:endParaRPr lang="tr-TR" sz="18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Earlier years contain more failures, while later years show more consistent successful landings.</a:t>
            </a:r>
            <a:endParaRPr lang="tr-TR" sz="18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This indicates an operational learning effect over time.</a:t>
            </a:r>
            <a:endParaRPr lang="en-US" sz="1700" dirty="0">
              <a:solidFill>
                <a:srgbClr val="292929"/>
              </a:solidFill>
              <a:latin typeface="Abadi" panose="020B0604020104020204" pitchFamily="34" charset="-94"/>
            </a:endParaRPr>
          </a:p>
        </p:txBody>
      </p:sp>
      <p:pic>
        <p:nvPicPr>
          <p:cNvPr id="6" name="Resim 5" descr="metin, ekran görüntüsü, çizgi, paralel içeren bir resim">
            <a:extLst>
              <a:ext uri="{FF2B5EF4-FFF2-40B4-BE49-F238E27FC236}">
                <a16:creationId xmlns:a16="http://schemas.microsoft.com/office/drawing/2014/main" id="{296ABDA2-F94B-F687-9C29-6DF20569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672" y="952759"/>
            <a:ext cx="7367520" cy="55673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latin typeface="Abadi" panose="020B0604020104020204" pitchFamily="34" charset="-94"/>
              </a:rPr>
              <a:t>Launch</a:t>
            </a:r>
            <a:r>
              <a:rPr lang="tr-TR" sz="2200" dirty="0">
                <a:latin typeface="Abadi" panose="020B0604020104020204" pitchFamily="34" charset="-94"/>
              </a:rPr>
              <a:t> </a:t>
            </a:r>
            <a:r>
              <a:rPr lang="tr-TR" sz="2200" dirty="0" err="1">
                <a:latin typeface="Abadi" panose="020B0604020104020204" pitchFamily="34" charset="-94"/>
              </a:rPr>
              <a:t>sites</a:t>
            </a:r>
            <a:r>
              <a:rPr lang="tr-TR" sz="2200" dirty="0">
                <a:latin typeface="Abadi" panose="020B0604020104020204" pitchFamily="34" charset="-94"/>
              </a:rPr>
              <a:t>: CCAFS SLC 40, KSC LC 39A, VAFB SLC 4E.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This query lists all distinct launch site names in the dataset.</a:t>
            </a:r>
            <a:endParaRPr lang="tr-TR" sz="22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The output confirms the launch sites used for subsequent EDA and comparisons.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-9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Resim 7" descr="metin, yazı tipi, ekran görüntüsü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0837618-8CF3-57E4-D20B-FC074969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976764"/>
            <a:ext cx="4332076" cy="23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This query filters launch sites whose names begin with "CCA".</a:t>
            </a:r>
            <a:endParaRPr lang="tr-TR" sz="18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-94"/>
              </a:rPr>
              <a:t>The result isolates CCAFS-related launches for focused analysis of that site group.</a:t>
            </a:r>
          </a:p>
        </p:txBody>
      </p:sp>
      <p:pic>
        <p:nvPicPr>
          <p:cNvPr id="6" name="Resim 5" descr="metin, yazı tipi, çizg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E497A97-DB3F-1E45-AE2D-DC4E97D6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925356"/>
            <a:ext cx="11164824" cy="33458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This query calculates the total payload mass carried for NASA missions.</a:t>
            </a: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The result summarizes NASA’s contribution to the overall payload delivered in the dataset.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Resim 5" descr="metin, yazı tipi, beyaz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314DFE0-5708-46F9-9595-DF415781E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6" y="3280372"/>
            <a:ext cx="4208899" cy="211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This query computes the average payload mass for missions flown with Falcon 9 v1.1.</a:t>
            </a:r>
            <a:endParaRPr lang="tr-TR" sz="22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The output provides a baseline payload level for this rocket configuration.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-9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Resim 5" descr="metin, yazı tipi, ekran görüntüsü, beyaz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50FF650-01BC-4158-47B9-D8722896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75" y="3496399"/>
            <a:ext cx="4810011" cy="199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This query identifies the first date when a successful ground landing occurred.</a:t>
            </a:r>
            <a:endParaRPr lang="tr-TR" sz="22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The result marks an important milestone in landing capability over time.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-9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Resim 5" descr="metin, yazı tipi, beyaz, ekran görüntüsü içeren bir resim">
            <a:extLst>
              <a:ext uri="{FF2B5EF4-FFF2-40B4-BE49-F238E27FC236}">
                <a16:creationId xmlns:a16="http://schemas.microsoft.com/office/drawing/2014/main" id="{657AE62E-C4DC-DE3D-5330-7A1FBD2B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448767"/>
            <a:ext cx="5100702" cy="25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This query filters missions with successful drone ship landings and payload mass between 4000 and 6000.</a:t>
            </a:r>
            <a:endParaRPr lang="tr-TR" sz="22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The output highlights successful missions within this payload range.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-9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Resim 2" descr="metin, ekran görüntüsü, yazı tipi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7A25707-3AC0-C094-312A-23AD5F20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80" y="3428999"/>
            <a:ext cx="4000167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0504"/>
            <a:ext cx="10106662" cy="487670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Objective: Analyze factors affecting Falcon 9 first-stage landing and build a classifier to predict landing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Data: Combined SpaceX API and web-scraped dataset (N = 90, M = 17).</a:t>
            </a:r>
            <a:endParaRPr lang="tr-TR" sz="2200" dirty="0">
              <a:solidFill>
                <a:schemeClr val="tx1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tx1"/>
                </a:solidFill>
                <a:latin typeface="Abadi" panose="020B0604020104020204" pitchFamily="34" charset="-94"/>
              </a:rPr>
              <a:t>Key</a:t>
            </a:r>
            <a:r>
              <a:rPr lang="tr-TR" sz="2200" dirty="0">
                <a:solidFill>
                  <a:schemeClr val="tx1"/>
                </a:solidFill>
                <a:latin typeface="Abadi" panose="020B0604020104020204" pitchFamily="34" charset="-94"/>
              </a:rPr>
              <a:t> EDA </a:t>
            </a:r>
            <a:r>
              <a:rPr lang="tr-TR" sz="2200" dirty="0" err="1">
                <a:solidFill>
                  <a:schemeClr val="tx1"/>
                </a:solidFill>
                <a:latin typeface="Abadi" panose="020B0604020104020204" pitchFamily="34" charset="-94"/>
              </a:rPr>
              <a:t>Findings</a:t>
            </a:r>
            <a:r>
              <a:rPr lang="tr-TR" sz="2200" dirty="0">
                <a:solidFill>
                  <a:schemeClr val="tx1"/>
                </a:solidFill>
                <a:latin typeface="Abadi" panose="020B0604020104020204" pitchFamily="34" charset="-94"/>
              </a:rPr>
              <a:t>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Landing success becomes more frequent in later flights (experience/time effect).</a:t>
            </a:r>
            <a:endParaRPr lang="tr-TR" sz="2200" dirty="0">
              <a:solidFill>
                <a:schemeClr val="tx1"/>
              </a:solidFill>
              <a:latin typeface="Abadi" panose="020B0604020104020204" pitchFamily="34" charset="-9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Landing success rate varies by orbit type, suggesting orbit is a strong predictor.</a:t>
            </a:r>
            <a:endParaRPr lang="tr-TR" sz="2200" dirty="0">
              <a:solidFill>
                <a:schemeClr val="tx1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Model Result: Best model is Decision Tree (Train Accuracy = 0.87, Test Accuracy = 0.83).</a:t>
            </a:r>
            <a:endParaRPr lang="tr-TR" sz="2200" dirty="0">
              <a:solidFill>
                <a:schemeClr val="tx1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Deliverables: EDA (visual + SQL), Folium map, </a:t>
            </a:r>
            <a:r>
              <a:rPr lang="en-US" sz="2200" dirty="0" err="1">
                <a:solidFill>
                  <a:schemeClr val="tx1"/>
                </a:solidFill>
                <a:latin typeface="Abadi" panose="020B0604020104020204" pitchFamily="34" charset="-94"/>
              </a:rPr>
              <a:t>Plotly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 Dash dashboard, and classification model.</a:t>
            </a:r>
            <a:endParaRPr lang="tr-TR" sz="2200" dirty="0">
              <a:solidFill>
                <a:schemeClr val="tx1"/>
              </a:solidFill>
              <a:latin typeface="Abadi" panose="020B0604020104020204" pitchFamily="34" charset="-94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This query counts the total number of successful and failed landing outcomes.</a:t>
            </a:r>
            <a:endParaRPr lang="tr-TR" sz="22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-94"/>
              </a:rPr>
              <a:t>The result provides the overall class distribution used in model evaluation.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-9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Resim 5" descr="metin, ekran görüntüsü, yazı tipi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64D2BB2-2223-C889-7867-527F3F63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134397"/>
            <a:ext cx="5219972" cy="25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1137034" y="609600"/>
            <a:ext cx="6478417" cy="1322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1657055-16FE-41A2-B207-7880F6DCA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4" y="2"/>
            <a:ext cx="7602076" cy="470844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035" y="2194102"/>
            <a:ext cx="6260052" cy="3230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292929"/>
                </a:solidFill>
              </a:rPr>
              <a:t>This query identifies the booster(s) that carried the maximum payload mass in the dataset.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292929"/>
                </a:solidFill>
              </a:rPr>
              <a:t>The output links the heaviest payload missions to their booster configuration.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3BD3BB9-3CB5-4253-A27D-6B7904723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9827"/>
            <a:ext cx="10680562" cy="1078174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ekran görüntüsü, yazı tip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2A18461-F2A6-5F8C-E608-97E76832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112" y="825688"/>
            <a:ext cx="3044687" cy="53941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D3998-CF72-48F6-90B8-F03F9C98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2706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422144" y="301420"/>
            <a:ext cx="5294293" cy="2956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03984" y="281395"/>
            <a:ext cx="4956417" cy="298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This query retrieves 2015 launch records with a failed drone ship landing outcome.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The result lists the related booster and launch site details for those missions.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715" y="-8779"/>
            <a:ext cx="826763" cy="7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32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Resim 5" descr="metin, yazı tipi, ekran görüntüsü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9A0EAC8-108D-68E1-4FCA-07F19F71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5" r="3579"/>
          <a:stretch>
            <a:fillRect/>
          </a:stretch>
        </p:blipFill>
        <p:spPr>
          <a:xfrm>
            <a:off x="475488" y="3363686"/>
            <a:ext cx="10890492" cy="27967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B7D5BF-766A-4865-A35F-7AF824483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70161"/>
            <a:ext cx="475488" cy="279022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62000" y="1138265"/>
            <a:ext cx="5791199" cy="14011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2000" y="2551176"/>
            <a:ext cx="5791199" cy="360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This query ranks landing outcomes between the specified dates using a window function.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The output helps compare missions within the selected time period by outcome and performance.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ekran görüntüsü, yazı tip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52E963D-DBF3-AC50-E6B8-331B18BE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191" y="938194"/>
            <a:ext cx="3452192" cy="49762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&lt;Folium Map Screenshot 1&gt;</a:t>
            </a:r>
          </a:p>
        </p:txBody>
      </p:sp>
      <p:pic>
        <p:nvPicPr>
          <p:cNvPr id="6" name="Resim 5" descr="harita, metin, atlas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CDCD4EF-E6F1-2404-AE4F-ED107C03D7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906" b="5688"/>
          <a:stretch>
            <a:fillRect/>
          </a:stretch>
        </p:blipFill>
        <p:spPr>
          <a:xfrm>
            <a:off x="20" y="10"/>
            <a:ext cx="12191980" cy="446597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This map shows the geographic locations of all Falcon 9 launch sites using Folium markers.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Each marker represents a launch site and provides location context for further analysis.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40080" y="4777739"/>
            <a:ext cx="3418990" cy="1412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&lt;Folium Map Screenshot 2&gt;</a:t>
            </a:r>
          </a:p>
        </p:txBody>
      </p:sp>
      <p:pic>
        <p:nvPicPr>
          <p:cNvPr id="4" name="Resim 3" descr="harita, atlas, metin içeren bir resim">
            <a:extLst>
              <a:ext uri="{FF2B5EF4-FFF2-40B4-BE49-F238E27FC236}">
                <a16:creationId xmlns:a16="http://schemas.microsoft.com/office/drawing/2014/main" id="{E8E6C641-29E1-70F8-0737-7112E569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00" b="1595"/>
          <a:stretch>
            <a:fillRect/>
          </a:stretch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sX0" fmla="*/ 0 w 1371600"/>
              <a:gd name="csY0" fmla="*/ 0 h 18288"/>
              <a:gd name="csX1" fmla="*/ 685800 w 1371600"/>
              <a:gd name="csY1" fmla="*/ 0 h 18288"/>
              <a:gd name="csX2" fmla="*/ 1371600 w 1371600"/>
              <a:gd name="csY2" fmla="*/ 0 h 18288"/>
              <a:gd name="csX3" fmla="*/ 1371600 w 1371600"/>
              <a:gd name="csY3" fmla="*/ 18288 h 18288"/>
              <a:gd name="csX4" fmla="*/ 713232 w 1371600"/>
              <a:gd name="csY4" fmla="*/ 18288 h 18288"/>
              <a:gd name="csX5" fmla="*/ 0 w 1371600"/>
              <a:gd name="csY5" fmla="*/ 18288 h 18288"/>
              <a:gd name="csX6" fmla="*/ 0 w 1371600"/>
              <a:gd name="csY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This map visualizes landing outcomes by location (success vs failure) using colored markers.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It helps compare how outcomes are distributed across different launch sites.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640080" y="4777739"/>
            <a:ext cx="3418990" cy="1412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&lt;Folium Map Screenshot 3&gt;</a:t>
            </a:r>
          </a:p>
        </p:txBody>
      </p:sp>
      <p:pic>
        <p:nvPicPr>
          <p:cNvPr id="4" name="Resim 3" descr="ekran görüntüsü, daire, harita, diyagram içeren bir resim">
            <a:extLst>
              <a:ext uri="{FF2B5EF4-FFF2-40B4-BE49-F238E27FC236}">
                <a16:creationId xmlns:a16="http://schemas.microsoft.com/office/drawing/2014/main" id="{6CAF72EC-CC49-ECAA-8936-6316D0D7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95"/>
          <a:stretch>
            <a:fillRect/>
          </a:stretch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sX0" fmla="*/ 0 w 1371600"/>
              <a:gd name="csY0" fmla="*/ 0 h 18288"/>
              <a:gd name="csX1" fmla="*/ 685800 w 1371600"/>
              <a:gd name="csY1" fmla="*/ 0 h 18288"/>
              <a:gd name="csX2" fmla="*/ 1371600 w 1371600"/>
              <a:gd name="csY2" fmla="*/ 0 h 18288"/>
              <a:gd name="csX3" fmla="*/ 1371600 w 1371600"/>
              <a:gd name="csY3" fmla="*/ 18288 h 18288"/>
              <a:gd name="csX4" fmla="*/ 713232 w 1371600"/>
              <a:gd name="csY4" fmla="*/ 18288 h 18288"/>
              <a:gd name="csX5" fmla="*/ 0 w 1371600"/>
              <a:gd name="csY5" fmla="*/ 18288 h 18288"/>
              <a:gd name="csX6" fmla="*/ 0 w 1371600"/>
              <a:gd name="csY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This map performs a proximity analysis around a selected launch site (e.g., coastline, highway, railway).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Distances are visualized to provide geographic context for site selection and operations.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40080" y="4777739"/>
            <a:ext cx="3418990" cy="1412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&lt;Dashboard Screenshot 1&gt;</a:t>
            </a:r>
          </a:p>
        </p:txBody>
      </p:sp>
      <p:pic>
        <p:nvPicPr>
          <p:cNvPr id="4" name="Resim 3" descr="metin, ekran görüntüsü, yazılım, işletim sistem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AEBBFA0-A6D2-77DB-56A4-6E0AD116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14" b="17670"/>
          <a:stretch>
            <a:fillRect/>
          </a:stretch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sX0" fmla="*/ 0 w 1371600"/>
              <a:gd name="csY0" fmla="*/ 0 h 18288"/>
              <a:gd name="csX1" fmla="*/ 685800 w 1371600"/>
              <a:gd name="csY1" fmla="*/ 0 h 18288"/>
              <a:gd name="csX2" fmla="*/ 1371600 w 1371600"/>
              <a:gd name="csY2" fmla="*/ 0 h 18288"/>
              <a:gd name="csX3" fmla="*/ 1371600 w 1371600"/>
              <a:gd name="csY3" fmla="*/ 18288 h 18288"/>
              <a:gd name="csX4" fmla="*/ 713232 w 1371600"/>
              <a:gd name="csY4" fmla="*/ 18288 h 18288"/>
              <a:gd name="csX5" fmla="*/ 0 w 1371600"/>
              <a:gd name="csY5" fmla="*/ 18288 h 18288"/>
              <a:gd name="csX6" fmla="*/ 0 w 1371600"/>
              <a:gd name="csY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400"/>
              </a:spcBef>
            </a:pP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This dashboard view shows the overall distribution of landing outcomes for all launch sites.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The pie chart summarizes total success vs failure counts across the entire dataset.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 panose="020B0604020104020204" pitchFamily="34" charset="-9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78226"/>
            <a:ext cx="10399485" cy="4757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 panose="020B0604020104020204" pitchFamily="34" charset="-94"/>
              </a:rPr>
              <a:t>Background: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 First-stage landing is critical for reusability and cost reduction in Falcon 9 missions.</a:t>
            </a:r>
            <a:endParaRPr lang="tr-TR" sz="2200" dirty="0">
              <a:solidFill>
                <a:schemeClr val="tx1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 panose="020B0604020104020204" pitchFamily="34" charset="-94"/>
              </a:rPr>
              <a:t>Problem Statement: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 Identify key factors that influence landing outcome and predict landing success (Class).</a:t>
            </a:r>
            <a:endParaRPr lang="tr-TR" sz="2200" dirty="0">
              <a:solidFill>
                <a:schemeClr val="tx1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tr-TR" sz="2200" b="1" dirty="0" err="1">
                <a:solidFill>
                  <a:schemeClr val="tx1"/>
                </a:solidFill>
                <a:latin typeface="Abadi" panose="020B0604020104020204" pitchFamily="34" charset="-94"/>
              </a:rPr>
              <a:t>Key</a:t>
            </a:r>
            <a:r>
              <a:rPr lang="tr-TR" sz="2200" b="1" dirty="0">
                <a:solidFill>
                  <a:schemeClr val="tx1"/>
                </a:solidFill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solidFill>
                  <a:schemeClr val="tx1"/>
                </a:solidFill>
                <a:latin typeface="Abadi" panose="020B0604020104020204" pitchFamily="34" charset="-94"/>
              </a:rPr>
              <a:t>Questions</a:t>
            </a:r>
            <a:r>
              <a:rPr lang="tr-TR" sz="2200" b="1" dirty="0">
                <a:solidFill>
                  <a:schemeClr val="tx1"/>
                </a:solidFill>
                <a:latin typeface="Abadi" panose="020B0604020104020204" pitchFamily="34" charset="-94"/>
              </a:rPr>
              <a:t>: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How do launch site, orbit, and payload relate to landing success?</a:t>
            </a:r>
            <a:endParaRPr lang="tr-TR" sz="2200" dirty="0">
              <a:solidFill>
                <a:schemeClr val="tx1"/>
              </a:solidFill>
              <a:latin typeface="Abadi" panose="020B0604020104020204" pitchFamily="34" charset="-94"/>
            </a:endParaRP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Does landing success improve over time?</a:t>
            </a:r>
            <a:endParaRPr lang="tr-TR" sz="2200" dirty="0">
              <a:solidFill>
                <a:schemeClr val="tx1"/>
              </a:solidFill>
              <a:latin typeface="Abadi" panose="020B0604020104020204" pitchFamily="34" charset="-94"/>
            </a:endParaRP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What patterns can be validated using SQL analysis?</a:t>
            </a:r>
            <a:endParaRPr lang="tr-TR" sz="2200" dirty="0">
              <a:solidFill>
                <a:schemeClr val="tx1"/>
              </a:solidFill>
              <a:latin typeface="Abadi" panose="020B0604020104020204" pitchFamily="34" charset="-94"/>
            </a:endParaRP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Which classification model performs best for predicting success?</a:t>
            </a:r>
            <a:endParaRPr lang="tr-TR" sz="2200" dirty="0">
              <a:solidFill>
                <a:schemeClr val="tx1"/>
              </a:solidFill>
              <a:latin typeface="Abadi" panose="020B0604020104020204" pitchFamily="34" charset="-94"/>
            </a:endParaRP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 panose="020B0604020104020204" pitchFamily="34" charset="-94"/>
              </a:rPr>
              <a:t>Outputs: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 Visual EDA, SQL-based EDA, interactive map (Folium), dashboard (</a:t>
            </a:r>
            <a:r>
              <a:rPr lang="en-US" sz="2200" dirty="0" err="1">
                <a:solidFill>
                  <a:schemeClr val="tx1"/>
                </a:solidFill>
                <a:latin typeface="Abadi" panose="020B0604020104020204" pitchFamily="34" charset="-94"/>
              </a:rPr>
              <a:t>Plotly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-94"/>
              </a:rPr>
              <a:t> Dash), and a predictive model.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40080" y="4777739"/>
            <a:ext cx="3418990" cy="1412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&lt;Dashboard Screenshot 2&gt;</a:t>
            </a:r>
          </a:p>
        </p:txBody>
      </p:sp>
      <p:pic>
        <p:nvPicPr>
          <p:cNvPr id="4" name="Resim 3" descr="metin, ekran görüntüsü, yazılım, işletim sistemi içeren bir resim">
            <a:extLst>
              <a:ext uri="{FF2B5EF4-FFF2-40B4-BE49-F238E27FC236}">
                <a16:creationId xmlns:a16="http://schemas.microsoft.com/office/drawing/2014/main" id="{B5E01246-ABB4-DD9A-99B7-C81B432D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75" b="20972"/>
          <a:stretch>
            <a:fillRect/>
          </a:stretch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sX0" fmla="*/ 0 w 1371600"/>
              <a:gd name="csY0" fmla="*/ 0 h 18288"/>
              <a:gd name="csX1" fmla="*/ 685800 w 1371600"/>
              <a:gd name="csY1" fmla="*/ 0 h 18288"/>
              <a:gd name="csX2" fmla="*/ 1371600 w 1371600"/>
              <a:gd name="csY2" fmla="*/ 0 h 18288"/>
              <a:gd name="csX3" fmla="*/ 1371600 w 1371600"/>
              <a:gd name="csY3" fmla="*/ 18288 h 18288"/>
              <a:gd name="csX4" fmla="*/ 713232 w 1371600"/>
              <a:gd name="csY4" fmla="*/ 18288 h 18288"/>
              <a:gd name="csX5" fmla="*/ 0 w 1371600"/>
              <a:gd name="csY5" fmla="*/ 18288 h 18288"/>
              <a:gd name="csX6" fmla="*/ 0 w 1371600"/>
              <a:gd name="csY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This view filters the dashboard to a single launch site and displays its landing outcome distribution.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The pie chart enables quick comparison of success vs failure for the selected site.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&lt;Dashboard Screenshot 3&gt;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292929"/>
                </a:solidFill>
                <a:latin typeface="Abadi" panose="020B0604020104020204" pitchFamily="34" charset="-94"/>
              </a:rPr>
              <a:t>The scatter plot shows the relationship between payload mass and landing outcome (Class) for the selected site(s).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292929"/>
                </a:solidFill>
                <a:latin typeface="Abadi" panose="020B0604020104020204" pitchFamily="34" charset="-94"/>
              </a:rPr>
              <a:t>Adjusting the payload range slider updates the plot to focus on specific payload intervals and compare success patterns.</a:t>
            </a:r>
          </a:p>
        </p:txBody>
      </p:sp>
      <p:pic>
        <p:nvPicPr>
          <p:cNvPr id="4" name="Resim 3" descr="metin, çizgi, öykü gelişim çizgisi; kumpas; grafiğini çıkarma, ekran görüntüsü içeren bir resim">
            <a:extLst>
              <a:ext uri="{FF2B5EF4-FFF2-40B4-BE49-F238E27FC236}">
                <a16:creationId xmlns:a16="http://schemas.microsoft.com/office/drawing/2014/main" id="{587F49CB-ADAD-B832-56ED-A7CDB3BB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71044"/>
            <a:ext cx="11164824" cy="32098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Compared tuned classifiers (Logistic Regression, SVM, Decision Tree, KNN) using test accuracy.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All models achieved the same performance on the test set (Test Accuracy = 0.83).</a:t>
            </a:r>
          </a:p>
        </p:txBody>
      </p:sp>
      <p:pic>
        <p:nvPicPr>
          <p:cNvPr id="3" name="Resim 2" descr="metin, ekran görüntüsü, dikdörtgen, diyagram içeren bir resim">
            <a:extLst>
              <a:ext uri="{FF2B5EF4-FFF2-40B4-BE49-F238E27FC236}">
                <a16:creationId xmlns:a16="http://schemas.microsoft.com/office/drawing/2014/main" id="{DCE0BFFA-88E8-95AB-26C9-FD975CB5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7" y="1034985"/>
            <a:ext cx="7159260" cy="53213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137034" y="609597"/>
            <a:ext cx="9392421" cy="13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37034" y="2198362"/>
            <a:ext cx="4958966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Confusion matrix for the selected classifier on the test set.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Most errors are false positives, where a non-landing is predicted as a landing.</a:t>
            </a:r>
          </a:p>
        </p:txBody>
      </p:sp>
      <p:pic>
        <p:nvPicPr>
          <p:cNvPr id="3" name="Resim 2" descr="metin, ekran görüntüsü, diyagram içeren bir resim">
            <a:extLst>
              <a:ext uri="{FF2B5EF4-FFF2-40B4-BE49-F238E27FC236}">
                <a16:creationId xmlns:a16="http://schemas.microsoft.com/office/drawing/2014/main" id="{0D9CC453-46B5-CE94-16DB-E6FAED972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0438"/>
            <a:ext cx="5670176" cy="400039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Landing success increases in later flights, indicating a clear improvement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Success rate differs across orbit types, so Orbit is an important predictive feature.</a:t>
            </a: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Interactive Folium maps and the Dash dashboard support quick exploration by site and payload range.</a:t>
            </a: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Classification models achieved ~0.83 test accuracy, and the confusion matrix shows remaining errors are mainly false positives.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A4A282-3695-C946-3A93-CA7CAEC2A9C7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159026" y="614621"/>
            <a:ext cx="16936471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tr-TR" altLang="tr-TR" sz="2000" dirty="0">
              <a:latin typeface="Abadi" panose="020B0604020104020204" pitchFamily="3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SpaceX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 API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Calls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  <a:hlinkClick r:id="rId4"/>
              </a:rPr>
              <a:t>https://github.com/tcdn7/17-IBM-Test-Repo/blob/main/1-jupyter-labs-spacex-data-collection-api.ipynb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Web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Scraping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  <a:hlinkClick r:id="rId5"/>
              </a:rPr>
              <a:t>https://github.com/tcdn7/17-IBM-Test-Repo/blob/main/2-jupyter-labs-webscraping.ipynb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Data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Wrangling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  <a:hlinkClick r:id="rId6"/>
              </a:rPr>
              <a:t>https://github.com/tcdn7/17-IBM-Test-Repo/blob/main/3-labs-jupyter-spacex-Data%20wrangling.ipynb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EDA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with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 SQL: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  <a:hlinkClick r:id="rId7"/>
              </a:rPr>
              <a:t>https://github.com/tcdn7/17-IBM-Test-Repo/blob/main/4-jupyter-labs-eda-sql-coursera_sqllite.ipynb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EDA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Visualization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  <a:hlinkClick r:id="rId8"/>
              </a:rPr>
              <a:t>https://github.com/tcdn7/17-IBM-Test-Repo/blob/main/5-edadataviz.ipynb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Folium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Map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  <a:hlinkClick r:id="rId9"/>
              </a:rPr>
              <a:t>https://github.com/tcdn7/17-IBM-Test-Repo/blob/main/6-lab_jupyter_launch_site_location.ipynb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Machine Learning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Prediction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  <a:hlinkClick r:id="rId10"/>
              </a:rPr>
              <a:t>https://github.com/tcdn7/17-IBM-Test-Repo/blob/main/7-SpaceX_Machine%20Learning%20Prediction_Part_5.ipynb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Plotly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Dash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App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-94"/>
                <a:hlinkClick r:id="rId11"/>
              </a:rPr>
              <a:t>https://github.com/tcdn7/17-IBM-Test-Repo/blob/main/spacex-dash-app.py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rgbClr val="292929"/>
                </a:solidFill>
                <a:latin typeface="Abadi" panose="020B0604020104020204" pitchFamily="34" charset="-94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rgbClr val="292929"/>
                </a:solidFill>
                <a:latin typeface="Abadi" panose="020B0604020104020204" pitchFamily="34" charset="-94"/>
              </a:rPr>
              <a:t>SpaceX REST API + web scraping to build the initial dataset.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rgbClr val="292929"/>
                </a:solidFill>
                <a:latin typeface="Abadi" panose="020B0604020104020204" pitchFamily="34" charset="-94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rgbClr val="292929"/>
                </a:solidFill>
                <a:latin typeface="Abadi" panose="020B0604020104020204" pitchFamily="34" charset="-94"/>
              </a:rPr>
              <a:t>Cleaning, type conversion, handling missing values, and creating the target label (Class)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rgbClr val="292929"/>
                </a:solidFill>
                <a:latin typeface="Abadi" panose="020B0604020104020204" pitchFamily="34" charset="-94"/>
              </a:rPr>
              <a:t>EDA: Visual exploration and SQL queries to identify patterns and key relationships.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rgbClr val="292929"/>
                </a:solidFill>
                <a:latin typeface="Abadi" panose="020B0604020104020204" pitchFamily="34" charset="-94"/>
              </a:rPr>
              <a:t>Interactive Analytics: Folium map for launch sites and </a:t>
            </a:r>
            <a:r>
              <a:rPr lang="en-US" sz="8000" dirty="0" err="1">
                <a:solidFill>
                  <a:srgbClr val="292929"/>
                </a:solidFill>
                <a:latin typeface="Abadi" panose="020B0604020104020204" pitchFamily="34" charset="-94"/>
              </a:rPr>
              <a:t>Plotly</a:t>
            </a:r>
            <a:r>
              <a:rPr lang="en-US" sz="8000" dirty="0">
                <a:solidFill>
                  <a:srgbClr val="292929"/>
                </a:solidFill>
                <a:latin typeface="Abadi" panose="020B0604020104020204" pitchFamily="34" charset="-94"/>
              </a:rPr>
              <a:t> Dash dashboard for filtering and visual analysis.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rgbClr val="292929"/>
                </a:solidFill>
                <a:latin typeface="Abadi" panose="020B0604020104020204" pitchFamily="34" charset="-94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rgbClr val="292929"/>
                </a:solidFill>
                <a:latin typeface="Abadi" panose="020B0604020104020204" pitchFamily="34" charset="-94"/>
              </a:rPr>
              <a:t>Train/test split, feature preprocessing, and classification modeling to predict landing success.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Sources:</a:t>
            </a: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 SpaceX REST API and Wikipedia (web scraping).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API Data:</a:t>
            </a: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 Retrieved launch records (e.g., flight number, launch site, orbit, payload, landing outcome).</a:t>
            </a: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Scraping Data:</a:t>
            </a: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 Extracted additional launch table information from Wikipedia and merged with API data.</a:t>
            </a:r>
            <a:endParaRPr lang="tr-TR" sz="22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Output:</a:t>
            </a:r>
            <a:r>
              <a:rPr lang="en-US" sz="2200" dirty="0">
                <a:solidFill>
                  <a:srgbClr val="292929"/>
                </a:solidFill>
                <a:latin typeface="Abadi" panose="020B0604020104020204" pitchFamily="34" charset="-94"/>
              </a:rPr>
              <a:t> Combined raw dataset prepared for cleaning and feature engineering.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2200" b="1" dirty="0">
                <a:latin typeface="Abadi" panose="020B0604020104020204" pitchFamily="34" charset="-94"/>
              </a:rPr>
              <a:t>Start</a:t>
            </a:r>
            <a:r>
              <a:rPr lang="tr-TR" sz="2200" dirty="0">
                <a:latin typeface="Abadi" panose="020B0604020104020204" pitchFamily="34" charset="-94"/>
              </a:rPr>
              <a:t> → </a:t>
            </a:r>
          </a:p>
          <a:p>
            <a:pPr marL="0" indent="0">
              <a:buNone/>
            </a:pPr>
            <a:r>
              <a:rPr lang="tr-TR" sz="2200" b="1" dirty="0">
                <a:latin typeface="Abadi" panose="020B0604020104020204" pitchFamily="34" charset="-94"/>
              </a:rPr>
              <a:t>GET /v4/</a:t>
            </a:r>
            <a:r>
              <a:rPr lang="tr-TR" sz="2200" b="1" dirty="0" err="1">
                <a:latin typeface="Abadi" panose="020B0604020104020204" pitchFamily="34" charset="-94"/>
              </a:rPr>
              <a:t>launches</a:t>
            </a:r>
            <a:r>
              <a:rPr lang="tr-TR" sz="2200" dirty="0">
                <a:latin typeface="Abadi" panose="020B0604020104020204" pitchFamily="34" charset="-94"/>
              </a:rPr>
              <a:t> → </a:t>
            </a:r>
          </a:p>
          <a:p>
            <a:pPr marL="0" indent="0">
              <a:buNone/>
            </a:pPr>
            <a:r>
              <a:rPr lang="tr-TR" sz="2200" b="1" dirty="0">
                <a:latin typeface="Abadi" panose="020B0604020104020204" pitchFamily="34" charset="-94"/>
              </a:rPr>
              <a:t>Select </a:t>
            </a:r>
            <a:r>
              <a:rPr lang="tr-TR" sz="2200" b="1" dirty="0" err="1">
                <a:latin typeface="Abadi" panose="020B0604020104020204" pitchFamily="34" charset="-94"/>
              </a:rPr>
              <a:t>needed</a:t>
            </a:r>
            <a:r>
              <a:rPr lang="tr-TR" sz="2200" b="1" dirty="0"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latin typeface="Abadi" panose="020B0604020104020204" pitchFamily="34" charset="-94"/>
              </a:rPr>
              <a:t>fields</a:t>
            </a:r>
            <a:r>
              <a:rPr lang="tr-TR" sz="2200" dirty="0">
                <a:latin typeface="Abadi" panose="020B0604020104020204" pitchFamily="34" charset="-94"/>
              </a:rPr>
              <a:t> →</a:t>
            </a:r>
            <a:br>
              <a:rPr lang="tr-TR" sz="2200" dirty="0">
                <a:latin typeface="Abadi" panose="020B0604020104020204" pitchFamily="34" charset="-94"/>
              </a:rPr>
            </a:br>
            <a:r>
              <a:rPr lang="tr-TR" sz="2200" b="1" dirty="0">
                <a:latin typeface="Abadi" panose="020B0604020104020204" pitchFamily="34" charset="-94"/>
              </a:rPr>
              <a:t>GET /v4/</a:t>
            </a:r>
            <a:r>
              <a:rPr lang="tr-TR" sz="2200" b="1" dirty="0" err="1">
                <a:latin typeface="Abadi" panose="020B0604020104020204" pitchFamily="34" charset="-94"/>
              </a:rPr>
              <a:t>rockets</a:t>
            </a:r>
            <a:r>
              <a:rPr lang="tr-TR" sz="2200" dirty="0">
                <a:latin typeface="Abadi" panose="020B0604020104020204" pitchFamily="34" charset="-94"/>
              </a:rPr>
              <a:t> + </a:t>
            </a:r>
            <a:r>
              <a:rPr lang="tr-TR" sz="2200" b="1" dirty="0">
                <a:latin typeface="Abadi" panose="020B0604020104020204" pitchFamily="34" charset="-94"/>
              </a:rPr>
              <a:t>GET /v4/</a:t>
            </a:r>
            <a:r>
              <a:rPr lang="tr-TR" sz="2200" b="1" dirty="0" err="1">
                <a:latin typeface="Abadi" panose="020B0604020104020204" pitchFamily="34" charset="-94"/>
              </a:rPr>
              <a:t>launchpads</a:t>
            </a:r>
            <a:r>
              <a:rPr lang="tr-TR" sz="2200" dirty="0">
                <a:latin typeface="Abadi" panose="020B0604020104020204" pitchFamily="34" charset="-94"/>
              </a:rPr>
              <a:t> + </a:t>
            </a:r>
            <a:r>
              <a:rPr lang="tr-TR" sz="2200" b="1" dirty="0">
                <a:latin typeface="Abadi" panose="020B0604020104020204" pitchFamily="34" charset="-94"/>
              </a:rPr>
              <a:t>GET /v4/</a:t>
            </a:r>
            <a:r>
              <a:rPr lang="tr-TR" sz="2200" b="1" dirty="0" err="1">
                <a:latin typeface="Abadi" panose="020B0604020104020204" pitchFamily="34" charset="-94"/>
              </a:rPr>
              <a:t>payloads</a:t>
            </a:r>
            <a:r>
              <a:rPr lang="tr-TR" sz="2200" dirty="0">
                <a:latin typeface="Abadi" panose="020B0604020104020204" pitchFamily="34" charset="-94"/>
              </a:rPr>
              <a:t> →</a:t>
            </a:r>
            <a:br>
              <a:rPr lang="tr-TR" sz="2200" dirty="0">
                <a:latin typeface="Abadi" panose="020B0604020104020204" pitchFamily="34" charset="-94"/>
              </a:rPr>
            </a:br>
            <a:r>
              <a:rPr lang="tr-TR" sz="2200" b="1" dirty="0" err="1">
                <a:latin typeface="Abadi" panose="020B0604020104020204" pitchFamily="34" charset="-94"/>
              </a:rPr>
              <a:t>Merge</a:t>
            </a:r>
            <a:r>
              <a:rPr lang="tr-TR" sz="2200" b="1" dirty="0"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latin typeface="Abadi" panose="020B0604020104020204" pitchFamily="34" charset="-94"/>
              </a:rPr>
              <a:t>by</a:t>
            </a:r>
            <a:r>
              <a:rPr lang="tr-TR" sz="2200" b="1" dirty="0"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latin typeface="Abadi" panose="020B0604020104020204" pitchFamily="34" charset="-94"/>
              </a:rPr>
              <a:t>IDs</a:t>
            </a:r>
            <a:r>
              <a:rPr lang="tr-TR" sz="2200" b="1" dirty="0">
                <a:latin typeface="Abadi" panose="020B0604020104020204" pitchFamily="34" charset="-94"/>
              </a:rPr>
              <a:t> </a:t>
            </a:r>
          </a:p>
          <a:p>
            <a:pPr marL="0" indent="0">
              <a:buNone/>
            </a:pPr>
            <a:r>
              <a:rPr lang="tr-TR" sz="2200" b="1" dirty="0">
                <a:latin typeface="Abadi" panose="020B0604020104020204" pitchFamily="34" charset="-94"/>
              </a:rPr>
              <a:t>(</a:t>
            </a:r>
            <a:r>
              <a:rPr lang="tr-TR" sz="2200" b="1" dirty="0" err="1">
                <a:latin typeface="Abadi" panose="020B0604020104020204" pitchFamily="34" charset="-94"/>
              </a:rPr>
              <a:t>rocket</a:t>
            </a:r>
            <a:r>
              <a:rPr lang="tr-TR" sz="2200" b="1" dirty="0">
                <a:latin typeface="Abadi" panose="020B0604020104020204" pitchFamily="34" charset="-94"/>
              </a:rPr>
              <a:t>, </a:t>
            </a:r>
            <a:r>
              <a:rPr lang="tr-TR" sz="2200" b="1" dirty="0" err="1">
                <a:latin typeface="Abadi" panose="020B0604020104020204" pitchFamily="34" charset="-94"/>
              </a:rPr>
              <a:t>launchpad</a:t>
            </a:r>
            <a:r>
              <a:rPr lang="tr-TR" sz="2200" b="1" dirty="0">
                <a:latin typeface="Abadi" panose="020B0604020104020204" pitchFamily="34" charset="-94"/>
              </a:rPr>
              <a:t>, </a:t>
            </a:r>
            <a:r>
              <a:rPr lang="tr-TR" sz="2200" b="1" dirty="0" err="1">
                <a:latin typeface="Abadi" panose="020B0604020104020204" pitchFamily="34" charset="-94"/>
              </a:rPr>
              <a:t>payloads</a:t>
            </a:r>
            <a:r>
              <a:rPr lang="tr-TR" sz="2200" b="1" dirty="0">
                <a:latin typeface="Abadi" panose="020B0604020104020204" pitchFamily="34" charset="-94"/>
              </a:rPr>
              <a:t>)</a:t>
            </a:r>
            <a:r>
              <a:rPr lang="tr-TR" sz="2200" dirty="0">
                <a:latin typeface="Abadi" panose="020B0604020104020204" pitchFamily="34" charset="-94"/>
              </a:rPr>
              <a:t> → </a:t>
            </a:r>
          </a:p>
          <a:p>
            <a:pPr marL="0" indent="0">
              <a:buNone/>
            </a:pPr>
            <a:r>
              <a:rPr lang="tr-TR" sz="2200" b="1" dirty="0" err="1">
                <a:latin typeface="Abadi" panose="020B0604020104020204" pitchFamily="34" charset="-94"/>
              </a:rPr>
              <a:t>Create</a:t>
            </a:r>
            <a:r>
              <a:rPr lang="tr-TR" sz="2200" b="1" dirty="0">
                <a:latin typeface="Abadi" panose="020B0604020104020204" pitchFamily="34" charset="-94"/>
              </a:rPr>
              <a:t> Class </a:t>
            </a:r>
            <a:r>
              <a:rPr lang="tr-TR" sz="2200" b="1" dirty="0" err="1">
                <a:latin typeface="Abadi" panose="020B0604020104020204" pitchFamily="34" charset="-94"/>
              </a:rPr>
              <a:t>label</a:t>
            </a:r>
            <a:r>
              <a:rPr lang="tr-TR" sz="2200" dirty="0">
                <a:latin typeface="Abadi" panose="020B0604020104020204" pitchFamily="34" charset="-94"/>
              </a:rPr>
              <a:t> → </a:t>
            </a:r>
          </a:p>
          <a:p>
            <a:pPr marL="0" indent="0">
              <a:buNone/>
            </a:pPr>
            <a:r>
              <a:rPr lang="tr-TR" sz="2200" b="1" dirty="0" err="1">
                <a:latin typeface="Abadi" panose="020B0604020104020204" pitchFamily="34" charset="-94"/>
              </a:rPr>
              <a:t>Export</a:t>
            </a:r>
            <a:r>
              <a:rPr lang="tr-TR" sz="2200" b="1" dirty="0"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latin typeface="Abadi" panose="020B0604020104020204" pitchFamily="34" charset="-94"/>
              </a:rPr>
              <a:t>dataset</a:t>
            </a:r>
            <a:r>
              <a:rPr lang="tr-TR" sz="2200" b="1" dirty="0">
                <a:latin typeface="Abadi" panose="020B0604020104020204" pitchFamily="34" charset="-94"/>
              </a:rPr>
              <a:t> (CSV/</a:t>
            </a:r>
            <a:r>
              <a:rPr lang="tr-TR" sz="2200" b="1" dirty="0" err="1">
                <a:latin typeface="Abadi" panose="020B0604020104020204" pitchFamily="34" charset="-94"/>
              </a:rPr>
              <a:t>DataFrame</a:t>
            </a:r>
            <a:r>
              <a:rPr lang="tr-TR" sz="2200" b="1" dirty="0">
                <a:latin typeface="Abadi" panose="020B0604020104020204" pitchFamily="34" charset="-94"/>
              </a:rPr>
              <a:t>)</a:t>
            </a:r>
            <a:endParaRPr lang="en-US" sz="2200" dirty="0">
              <a:latin typeface="Abadi" panose="020B0604020104020204" pitchFamily="34" charset="-94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rgbClr val="292929"/>
                </a:solidFill>
                <a:latin typeface="Abadi" panose="020B0604020104020204" pitchFamily="34" charset="-94"/>
              </a:rPr>
              <a:t>Pulled launch data using SpaceX REST API (JSON).</a:t>
            </a:r>
            <a:endParaRPr lang="tr-TR" sz="26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600" dirty="0">
                <a:solidFill>
                  <a:srgbClr val="292929"/>
                </a:solidFill>
                <a:latin typeface="Abadi" panose="020B0604020104020204" pitchFamily="34" charset="-94"/>
              </a:rPr>
              <a:t>Main </a:t>
            </a:r>
            <a:r>
              <a:rPr lang="tr-TR" sz="2600" dirty="0" err="1">
                <a:solidFill>
                  <a:srgbClr val="292929"/>
                </a:solidFill>
                <a:latin typeface="Abadi" panose="020B0604020104020204" pitchFamily="34" charset="-94"/>
              </a:rPr>
              <a:t>endpoint</a:t>
            </a:r>
            <a:r>
              <a:rPr lang="tr-TR" sz="2600" dirty="0">
                <a:solidFill>
                  <a:srgbClr val="292929"/>
                </a:solidFill>
                <a:latin typeface="Abadi" panose="020B0604020104020204" pitchFamily="34" charset="-94"/>
              </a:rPr>
              <a:t>: /v4/</a:t>
            </a:r>
            <a:r>
              <a:rPr lang="tr-TR" sz="2600" dirty="0" err="1">
                <a:solidFill>
                  <a:srgbClr val="292929"/>
                </a:solidFill>
                <a:latin typeface="Abadi" panose="020B0604020104020204" pitchFamily="34" charset="-94"/>
              </a:rPr>
              <a:t>launches</a:t>
            </a:r>
            <a:r>
              <a:rPr lang="tr-TR" sz="2600" dirty="0">
                <a:solidFill>
                  <a:srgbClr val="292929"/>
                </a:solidFill>
                <a:latin typeface="Abadi" panose="020B0604020104020204" pitchFamily="34" charset="-94"/>
              </a:rPr>
              <a:t> (</a:t>
            </a:r>
            <a:r>
              <a:rPr lang="tr-TR" sz="2600" dirty="0" err="1">
                <a:solidFill>
                  <a:srgbClr val="292929"/>
                </a:solidFill>
                <a:latin typeface="Abadi" panose="020B0604020104020204" pitchFamily="34" charset="-94"/>
              </a:rPr>
              <a:t>core</a:t>
            </a:r>
            <a:r>
              <a:rPr lang="tr-TR" sz="2600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600" dirty="0" err="1">
                <a:solidFill>
                  <a:srgbClr val="292929"/>
                </a:solidFill>
                <a:latin typeface="Abadi" panose="020B0604020104020204" pitchFamily="34" charset="-94"/>
              </a:rPr>
              <a:t>launch</a:t>
            </a:r>
            <a:r>
              <a:rPr lang="tr-TR" sz="2600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600" dirty="0" err="1">
                <a:solidFill>
                  <a:srgbClr val="292929"/>
                </a:solidFill>
                <a:latin typeface="Abadi" panose="020B0604020104020204" pitchFamily="34" charset="-94"/>
              </a:rPr>
              <a:t>records</a:t>
            </a:r>
            <a:r>
              <a:rPr lang="tr-TR" sz="2600" dirty="0">
                <a:solidFill>
                  <a:srgbClr val="292929"/>
                </a:solidFill>
                <a:latin typeface="Abadi" panose="020B0604020104020204" pitchFamily="34" charset="-94"/>
              </a:rPr>
              <a:t>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rgbClr val="292929"/>
                </a:solidFill>
                <a:latin typeface="Abadi" panose="020B0604020104020204" pitchFamily="34" charset="-94"/>
              </a:rPr>
              <a:t>Enriched data via: /v4/rockets, /v4/launchpads, /v4/payloads (lookup by IDs).</a:t>
            </a:r>
            <a:endParaRPr lang="tr-TR" sz="2600" dirty="0">
              <a:solidFill>
                <a:srgbClr val="292929"/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rgbClr val="292929"/>
                </a:solidFill>
                <a:latin typeface="Abadi" panose="020B0604020104020204" pitchFamily="34" charset="-94"/>
              </a:rPr>
              <a:t>Joined datasets to create the analysis table and derived the target Class label.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rgbClr val="292929"/>
                </a:solidFill>
                <a:latin typeface="Abadi" panose="020B0604020104020204" pitchFamily="34" charset="-94"/>
              </a:rPr>
              <a:t>https://github.com/tcdn7/17-IBM-Test-Repo/blob/main/1-jupyter-labs-spacex-data-collection-api.ipynb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-94"/>
              </a:rPr>
              <a:t>Collected additional launch information using </a:t>
            </a:r>
            <a:r>
              <a:rPr lang="en-US" sz="1800" b="1" dirty="0">
                <a:latin typeface="Abadi" panose="020B0604020104020204" pitchFamily="34" charset="-94"/>
              </a:rPr>
              <a:t>web scraping</a:t>
            </a:r>
            <a:r>
              <a:rPr lang="en-US" sz="1800" dirty="0">
                <a:latin typeface="Abadi" panose="020B0604020104020204" pitchFamily="34" charset="-94"/>
              </a:rPr>
              <a:t> from Wikipedia tables.</a:t>
            </a:r>
            <a:endParaRPr lang="tr-TR" sz="18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-94"/>
              </a:rPr>
              <a:t>Parsed the HTML table into a structured </a:t>
            </a:r>
            <a:r>
              <a:rPr lang="en-US" sz="1800" dirty="0" err="1">
                <a:latin typeface="Abadi" panose="020B0604020104020204" pitchFamily="34" charset="-94"/>
              </a:rPr>
              <a:t>DataFrame</a:t>
            </a:r>
            <a:r>
              <a:rPr lang="en-US" sz="1800" dirty="0">
                <a:latin typeface="Abadi" panose="020B0604020104020204" pitchFamily="34" charset="-94"/>
              </a:rPr>
              <a:t> (rows = launches, columns = attributes).</a:t>
            </a:r>
            <a:endParaRPr lang="tr-TR" sz="18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-94"/>
              </a:rPr>
              <a:t>Cleaned and standardized column names and data types for merging with API data.</a:t>
            </a:r>
            <a:endParaRPr lang="tr-TR" sz="1800" dirty="0"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-94"/>
              </a:rPr>
              <a:t>Output: a scraped dataset used to enrich the main launch table.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-9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-94"/>
              </a:rPr>
              <a:t>https://github.com/tcdn7/17-IBM-Test-Repo/blob/main/2-jupyter-labs-webscraping.ipynb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Start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 </a:t>
            </a:r>
          </a:p>
          <a:p>
            <a:pPr marL="0" indent="0">
              <a:buNone/>
            </a:pP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Open Wikipedia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page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 (Falcon 9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launches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table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)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</a:t>
            </a:r>
          </a:p>
          <a:p>
            <a:pPr marL="0" indent="0">
              <a:buNone/>
            </a:pP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Read HTML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table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</a:t>
            </a:r>
            <a:b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</a:b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Parse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rows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/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columns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 </a:t>
            </a:r>
          </a:p>
          <a:p>
            <a:pPr marL="0" indent="0">
              <a:buNone/>
            </a:pP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Clean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 (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rename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columns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,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remove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symbols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,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convert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types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)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</a:t>
            </a:r>
            <a:b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</a:b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Create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DataFrame</a:t>
            </a:r>
            <a:r>
              <a:rPr lang="tr-TR" sz="2200" dirty="0">
                <a:solidFill>
                  <a:srgbClr val="292929"/>
                </a:solidFill>
                <a:latin typeface="Abadi" panose="020B0604020104020204" pitchFamily="34" charset="-94"/>
              </a:rPr>
              <a:t> →</a:t>
            </a:r>
          </a:p>
          <a:p>
            <a:pPr marL="0" indent="0">
              <a:buNone/>
            </a:pP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Export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scraped</a:t>
            </a:r>
            <a:r>
              <a:rPr lang="tr-TR" sz="2200" b="1" dirty="0">
                <a:solidFill>
                  <a:srgbClr val="292929"/>
                </a:solidFill>
                <a:latin typeface="Abadi" panose="020B0604020104020204" pitchFamily="34" charset="-94"/>
              </a:rPr>
              <a:t> </a:t>
            </a:r>
            <a:r>
              <a:rPr lang="tr-TR" sz="2200" b="1" dirty="0" err="1">
                <a:solidFill>
                  <a:srgbClr val="292929"/>
                </a:solidFill>
                <a:latin typeface="Abadi" panose="020B0604020104020204" pitchFamily="34" charset="-94"/>
              </a:rPr>
              <a:t>dataset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-9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2409</Words>
  <Application>Microsoft Office PowerPoint</Application>
  <PresentationFormat>Geniş ekran</PresentationFormat>
  <Paragraphs>263</Paragraphs>
  <Slides>47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Tacdin Özmen</cp:lastModifiedBy>
  <cp:revision>220</cp:revision>
  <dcterms:created xsi:type="dcterms:W3CDTF">2021-04-29T18:58:34Z</dcterms:created>
  <dcterms:modified xsi:type="dcterms:W3CDTF">2026-02-06T14:46:38Z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